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F2A526-7B44-4526-B290-DDAF0C564267}">
  <a:tblStyle styleId="{27F2A526-7B44-4526-B290-DDAF0C5642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9d0818f6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f9d0818f6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9d0818f68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f9d0818f68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9d0818f68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9d0818f68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9d0818f68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9d0818f6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9d0818f68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9d0818f68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605fb1b5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05fb1b5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hutterstock_46018207</a:t>
            </a:r>
            <a:endParaRPr/>
          </a:p>
          <a:p>
            <a:pPr indent="0" lvl="0" marL="0" rtl="0" algn="l">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9d0818f68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9d0818f68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d0818f6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d0818f6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9d0818f68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f9d0818f68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6188568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6188568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618856863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1885686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9d0818f68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f9d0818f68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618856863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618856863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9d0818f68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9d0818f68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1885686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1885686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618856863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18856863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9d0818f68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9d0818f68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05fb1b5c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05fb1b5c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9d0818f68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9d0818f68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9d0818f68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9d0818f68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9d0818f68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9d0818f68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9d0818f68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9d0818f68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9d0818f68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9d0818f68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1885686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1885686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f9d0818f68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f9d0818f68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9d0818f68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9d0818f68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9d0818f68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f9d0818f68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d0818f68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9d0818f68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41c531a7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1c531a78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shutterstock_757928980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f9d0818f68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f9d0818f68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4c85ea18e0_0_20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4c85ea18e0_0_2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618856863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18856863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037ebd6c3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037ebd6c3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d0818f6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f9d0818f6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037ebd6c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037ebd6c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37ebd6c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037ebd6c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037ebd6c3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037ebd6c3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37ebd6c3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37ebd6c3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37ebd6c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37ebd6c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037ebd6c3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037ebd6c3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07e9e3f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07e9e3f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9d0818f68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9d0818f68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9d0818f68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9d0818f68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9d0818f6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9d0818f6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181e3fc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181e3fc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4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1.png"/><Relationship Id="rId11" Type="http://schemas.openxmlformats.org/officeDocument/2006/relationships/image" Target="../media/image24.png"/><Relationship Id="rId10" Type="http://schemas.openxmlformats.org/officeDocument/2006/relationships/image" Target="../media/image20.png"/><Relationship Id="rId9"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4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9.png"/><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2" name="Google Shape;62;p1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7" name="Google Shape;67;p1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2" name="Google Shape;72;p1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7" name="Google Shape;77;p1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2" name="Google Shape;82;p1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7" name="Google Shape;87;p1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2" name="Google Shape;92;p1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7" name="Google Shape;97;p1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3" name="Google Shape;103;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 name="Google Shape;105;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3"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8" name="Shape 118"/>
        <p:cNvGrpSpPr/>
        <p:nvPr/>
      </p:nvGrpSpPr>
      <p:grpSpPr>
        <a:xfrm>
          <a:off x="0" y="0"/>
          <a:ext cx="0" cy="0"/>
          <a:chOff x="0" y="0"/>
          <a:chExt cx="0" cy="0"/>
        </a:xfrm>
      </p:grpSpPr>
      <p:sp>
        <p:nvSpPr>
          <p:cNvPr id="119" name="Google Shape;119;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0" name="Google Shape;120;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1" name="Google Shape;121;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5" name="Google Shape;125;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 name="Google Shape;13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4" name="Google Shape;134;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5" name="Google Shape;135;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6" name="Google Shape;136;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7"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9" name="Google Shape;13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1" name="Google Shape;141;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2" name="Google Shape;14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 name="Google Shape;14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6" name="Google Shape;146;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7" name="Google Shape;147;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8" name="Google Shape;14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 name="Google Shape;151;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4" name="Google Shape;154;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5" name="Google Shape;155;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6" name="Google Shape;15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7"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 name="Google Shape;15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5"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 name="Google Shape;172;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3" name="Google Shape;173;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4" name="Google Shape;174;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5"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1" name="Google Shape;181;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9" name="Google Shape;199;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1" name="Google Shape;201;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5" name="Google Shape;205;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0" name="Google Shape;210;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9" name="Google Shape;219;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2" name="Shape 222"/>
        <p:cNvGrpSpPr/>
        <p:nvPr/>
      </p:nvGrpSpPr>
      <p:grpSpPr>
        <a:xfrm>
          <a:off x="0" y="0"/>
          <a:ext cx="0" cy="0"/>
          <a:chOff x="0" y="0"/>
          <a:chExt cx="0" cy="0"/>
        </a:xfrm>
      </p:grpSpPr>
      <p:sp>
        <p:nvSpPr>
          <p:cNvPr id="223" name="Google Shape;223;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{27F2A526-7B44-4526-B290-DDAF0C564267}</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8" name="Google Shape;228;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0"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{27F2A526-7B44-4526-B290-DDAF0C564267}</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5" name="Google Shape;235;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3" name="Google Shape;243;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4" name="Google Shape;244;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8" name="Google Shape;24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9"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 name="Google Shape;254;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9" name="Google Shape;259;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7"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3" name="Google Shape;273;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4" name="Google Shape;274;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7"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9" name="Google Shape;279;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3"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92" name="Google Shape;292;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3"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7" name="Google Shape;297;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8" name="Google Shape;298;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0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 name="Google Shape;305;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 name="Google Shape;308;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9" name="Google Shape;309;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0" name="Google Shape;310;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1" name="Google Shape;311;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12"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6" name="Google Shape;3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1" name="Google Shape;331;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2" name="Google Shape;332;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6" name="Google Shape;336;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7" name="Google Shape;337;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8" name="Google Shape;338;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9"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3" name="Google Shape;3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 name="Google Shape;37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2">
    <p:spTree>
      <p:nvGrpSpPr>
        <p:cNvPr id="408"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 name="Google Shape;4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2">
    <p:spTree>
      <p:nvGrpSpPr>
        <p:cNvPr id="450" name="Shape 450"/>
        <p:cNvGrpSpPr/>
        <p:nvPr/>
      </p:nvGrpSpPr>
      <p:grpSpPr>
        <a:xfrm>
          <a:off x="0" y="0"/>
          <a:ext cx="0" cy="0"/>
          <a:chOff x="0" y="0"/>
          <a:chExt cx="0" cy="0"/>
        </a:xfrm>
      </p:grpSpPr>
      <p:sp>
        <p:nvSpPr>
          <p:cNvPr id="451" name="Google Shape;4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3" name="Google Shape;4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 name="Google Shape;45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4" name="Google Shape;464;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1" name="Google Shape;471;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472"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9" name="Google Shape;479;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 name="Google Shape;481;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7" name="Google Shape;487;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8" name="Shape 488"/>
        <p:cNvGrpSpPr/>
        <p:nvPr/>
      </p:nvGrpSpPr>
      <p:grpSpPr>
        <a:xfrm>
          <a:off x="0" y="0"/>
          <a:ext cx="0" cy="0"/>
          <a:chOff x="0" y="0"/>
          <a:chExt cx="0" cy="0"/>
        </a:xfrm>
      </p:grpSpPr>
      <p:sp>
        <p:nvSpPr>
          <p:cNvPr id="489" name="Google Shape;489;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7" name="Google Shape;507;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11" name="Shape 511"/>
        <p:cNvGrpSpPr/>
        <p:nvPr/>
      </p:nvGrpSpPr>
      <p:grpSpPr>
        <a:xfrm>
          <a:off x="0" y="0"/>
          <a:ext cx="0" cy="0"/>
          <a:chOff x="0" y="0"/>
          <a:chExt cx="0" cy="0"/>
        </a:xfrm>
      </p:grpSpPr>
      <p:sp>
        <p:nvSpPr>
          <p:cNvPr id="512" name="Google Shape;512;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9" name="Google Shape;5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9" name="Google Shape;529;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34" name="Shape 534"/>
        <p:cNvGrpSpPr/>
        <p:nvPr/>
      </p:nvGrpSpPr>
      <p:grpSpPr>
        <a:xfrm>
          <a:off x="0" y="0"/>
          <a:ext cx="0" cy="0"/>
          <a:chOff x="0" y="0"/>
          <a:chExt cx="0" cy="0"/>
        </a:xfrm>
      </p:grpSpPr>
      <p:sp>
        <p:nvSpPr>
          <p:cNvPr id="535" name="Google Shape;535;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2" name="Google Shape;54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5" name="Google Shape;54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2" name="Google Shape;552;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_2">
    <p:spTree>
      <p:nvGrpSpPr>
        <p:cNvPr id="557"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60" name="Google Shape;56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1" name="Google Shape;561;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4" name="Google Shape;564;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3" name="Google Shape;583;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84"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6" name="Google Shape;586;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0" name="Google Shape;590;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91" name="Google Shape;591;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92"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4" name="Google Shape;594;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600"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2" name="Google Shape;60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606" name="Google Shape;606;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607"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610" name="Shape 610"/>
        <p:cNvGrpSpPr/>
        <p:nvPr/>
      </p:nvGrpSpPr>
      <p:grpSpPr>
        <a:xfrm>
          <a:off x="0" y="0"/>
          <a:ext cx="0" cy="0"/>
          <a:chOff x="0" y="0"/>
          <a:chExt cx="0" cy="0"/>
        </a:xfrm>
      </p:grpSpPr>
      <p:pic>
        <p:nvPicPr>
          <p:cNvPr id="611" name="Google Shape;611;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2" name="Google Shape;61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3" name="Google Shape;613;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614" name="Google Shape;614;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615" name="Google Shape;615;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616"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62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6" name="Google Shape;626;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27" name="Google Shape;627;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628"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0" name="Google Shape;630;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634" name="Google Shape;634;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635" name="Google Shape;635;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636"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0" name="Google Shape;64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43" name="Google Shape;643;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44"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46" name="Google Shape;646;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49" name="Google Shape;649;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52"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57" name="Google Shape;657;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58"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60" name="Google Shape;660;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1" name="Google Shape;661;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2" name="Google Shape;66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7" name="Google Shape;667;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2.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3.png"/><Relationship Id="rId4" Type="http://schemas.openxmlformats.org/officeDocument/2006/relationships/hyperlink" Target="https://en.wikipedia.org/wiki/Minimum_viable_product" TargetMode="External"/><Relationship Id="rId5" Type="http://schemas.openxmlformats.org/officeDocument/2006/relationships/image" Target="../media/image23.png"/><Relationship Id="rId6"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help.github.com/en/articles/about-issues" TargetMode="Externa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hyperlink" Target="https://coding-boot-camp.github.io/full-stack/apis/api-resourc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en.wikipedia.org/wiki/Project_management" TargetMode="External"/><Relationship Id="rId4" Type="http://schemas.openxmlformats.org/officeDocument/2006/relationships/hyperlink" Target="https://en.wikipedia.org/wiki/Work_(project_management)" TargetMode="External"/><Relationship Id="rId5" Type="http://schemas.openxmlformats.org/officeDocument/2006/relationships/hyperlink" Target="https://en.wikipedia.org/wiki/Project_team" TargetMode="External"/><Relationship Id="rId6"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www.dictionary.com/browse/agi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Agile_software_development" TargetMode="External"/><Relationship Id="rId5"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Project 1</a:t>
            </a:r>
            <a:endParaRPr sz="3600"/>
          </a:p>
        </p:txBody>
      </p:sp>
      <p:sp>
        <p:nvSpPr>
          <p:cNvPr id="673" name="Google Shape;673;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743" name="Google Shape;74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7" name="Google Shape;747;p68"/>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p:nvPr>
            <p:ph idx="2"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iterative development?</a:t>
            </a:r>
            <a:endParaRPr/>
          </a:p>
        </p:txBody>
      </p:sp>
      <p:sp>
        <p:nvSpPr>
          <p:cNvPr id="756" name="Google Shape;75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Iterative and Incremental Development</a:t>
            </a:r>
            <a:endParaRPr/>
          </a:p>
        </p:txBody>
      </p:sp>
      <p:sp>
        <p:nvSpPr>
          <p:cNvPr id="762" name="Google Shape;762;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software is the primary measure of progress</a:t>
            </a:r>
            <a:endParaRPr/>
          </a:p>
        </p:txBody>
      </p:sp>
      <p:sp>
        <p:nvSpPr>
          <p:cNvPr id="763" name="Google Shape;76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4" name="Google Shape;764;p70"/>
          <p:cNvSpPr txBox="1"/>
          <p:nvPr>
            <p:ph idx="1" type="subTitle"/>
          </p:nvPr>
        </p:nvSpPr>
        <p:spPr>
          <a:xfrm>
            <a:off x="0" y="12855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Agile Manifesto:</a:t>
            </a:r>
            <a:r>
              <a:rPr lang="en"/>
              <a:t> The Four Foundational Values</a:t>
            </a:r>
            <a:endParaRPr/>
          </a:p>
        </p:txBody>
      </p:sp>
      <p:graphicFrame>
        <p:nvGraphicFramePr>
          <p:cNvPr id="765" name="Google Shape;765;p70"/>
          <p:cNvGraphicFramePr/>
          <p:nvPr/>
        </p:nvGraphicFramePr>
        <p:xfrm>
          <a:off x="436675" y="1785838"/>
          <a:ext cx="3000000" cy="3000000"/>
        </p:xfrm>
        <a:graphic>
          <a:graphicData uri="http://schemas.openxmlformats.org/drawingml/2006/table">
            <a:tbl>
              <a:tblPr>
                <a:noFill/>
                <a:tableStyleId>{27F2A526-7B44-4526-B290-DDAF0C564267}</a:tableStyleId>
              </a:tblPr>
              <a:tblGrid>
                <a:gridCol w="3518400"/>
                <a:gridCol w="1209900"/>
                <a:gridCol w="3704700"/>
              </a:tblGrid>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Individuals and interactions</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Processes and tools</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Working product</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Comprehensive documentation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Customer collaboration </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Contract negotiation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Responding to change</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Following a plan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MVP?</a:t>
            </a:r>
            <a:endParaRPr/>
          </a:p>
        </p:txBody>
      </p:sp>
      <p:sp>
        <p:nvSpPr>
          <p:cNvPr id="771" name="Google Shape;77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Minimum Viable Product</a:t>
            </a:r>
            <a:endParaRPr/>
          </a:p>
        </p:txBody>
      </p:sp>
      <p:sp>
        <p:nvSpPr>
          <p:cNvPr id="778" name="Google Shape;778;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a:t>
            </a:r>
            <a:r>
              <a:rPr lang="en"/>
              <a:t> product with just enough features to satisfy early customers and provide feedback for future product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Minimum Viable Product:                                     Product Vision:</a:t>
            </a:r>
            <a:endParaRPr b="1"/>
          </a:p>
        </p:txBody>
      </p:sp>
      <p:sp>
        <p:nvSpPr>
          <p:cNvPr id="779" name="Google Shape;77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determine our MVP?</a:t>
            </a:r>
            <a:endParaRPr/>
          </a:p>
        </p:txBody>
      </p:sp>
      <p:sp>
        <p:nvSpPr>
          <p:cNvPr id="787" name="Google Shape;78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a Minimum Viable Product</a:t>
            </a:r>
            <a:endParaRPr/>
          </a:p>
        </p:txBody>
      </p:sp>
      <p:sp>
        <p:nvSpPr>
          <p:cNvPr id="793" name="Google Shape;79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4" name="Google Shape;79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indent="0" lvl="0" marL="0" rtl="0" algn="l">
              <a:spcBef>
                <a:spcPts val="0"/>
              </a:spcBef>
              <a:spcAft>
                <a:spcPts val="0"/>
              </a:spcAft>
              <a:buNone/>
            </a:pPr>
            <a:r>
              <a:t/>
            </a:r>
            <a:endParaRPr/>
          </a:p>
        </p:txBody>
      </p:sp>
      <p:sp>
        <p:nvSpPr>
          <p:cNvPr id="795" name="Google Shape;795;p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6" name="Google Shape;796;p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7" name="Google Shape;797;p7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8" name="Google Shape;798;p7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9" name="Google Shape;799;p74"/>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3" name="Google Shape;803;p74"/>
          <p:cNvSpPr/>
          <p:nvPr/>
        </p:nvSpPr>
        <p:spPr>
          <a:xfrm flipH="1" rot="10800000">
            <a:off x="453233" y="3407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user story?</a:t>
            </a:r>
            <a:endParaRPr/>
          </a:p>
        </p:txBody>
      </p:sp>
      <p:sp>
        <p:nvSpPr>
          <p:cNvPr id="809" name="Google Shape;809;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15" name="Google Shape;81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6" name="Google Shape;816;p76"/>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flipH="1">
            <a:off x="3096947" y="9872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6"/>
          <p:cNvSpPr/>
          <p:nvPr/>
        </p:nvSpPr>
        <p:spPr>
          <a:xfrm flipH="1">
            <a:off x="3094609" y="22064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flipH="1">
            <a:off x="3094609" y="3443230"/>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48" name="Google Shape;84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9" name="Google Shape;849;p77"/>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7"/>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7"/>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7"/>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7"/>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7"/>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7"/>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7"/>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project?</a:t>
            </a:r>
            <a:endParaRPr/>
          </a:p>
        </p:txBody>
      </p:sp>
      <p:sp>
        <p:nvSpPr>
          <p:cNvPr id="679" name="Google Shape;6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81" name="Google Shape;88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2" name="Google Shape;882;p78"/>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AS A </a:t>
            </a:r>
            <a:r>
              <a:rPr b="1" lang="en">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I WANT to </a:t>
            </a:r>
            <a:r>
              <a:rPr b="1" lang="en">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8"/>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8"/>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SO THAT I can </a:t>
            </a:r>
            <a:r>
              <a:rPr b="1" lang="en">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acceptance criteria?</a:t>
            </a:r>
            <a:endParaRPr/>
          </a:p>
        </p:txBody>
      </p:sp>
      <p:sp>
        <p:nvSpPr>
          <p:cNvPr id="914" name="Google Shape;914;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Acceptance Criteria</a:t>
            </a:r>
            <a:endParaRPr/>
          </a:p>
        </p:txBody>
      </p:sp>
      <p:sp>
        <p:nvSpPr>
          <p:cNvPr id="920" name="Google Shape;92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1" name="Google Shape;921;p80"/>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0"/>
          <p:cNvSpPr/>
          <p:nvPr/>
        </p:nvSpPr>
        <p:spPr>
          <a:xfrm flipH="1">
            <a:off x="4479230" y="9872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0"/>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0"/>
          <p:cNvSpPr/>
          <p:nvPr/>
        </p:nvSpPr>
        <p:spPr>
          <a:xfrm flipH="1">
            <a:off x="4492880" y="22064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0"/>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0"/>
          <p:cNvSpPr/>
          <p:nvPr/>
        </p:nvSpPr>
        <p:spPr>
          <a:xfrm flipH="1">
            <a:off x="4492880" y="34256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0"/>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Acceptance Criteria</a:t>
            </a:r>
            <a:endParaRPr/>
          </a:p>
        </p:txBody>
      </p:sp>
      <p:sp>
        <p:nvSpPr>
          <p:cNvPr id="944" name="Google Shape;94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5" name="Google Shape;945;p81"/>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1"/>
          <p:cNvSpPr/>
          <p:nvPr/>
        </p:nvSpPr>
        <p:spPr>
          <a:xfrm flipH="1">
            <a:off x="4479230" y="9872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1"/>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GIVEN I</a:t>
            </a:r>
            <a:r>
              <a:rPr b="1" lang="en" sz="1600">
                <a:latin typeface="Roboto"/>
                <a:ea typeface="Roboto"/>
                <a:cs typeface="Roboto"/>
                <a:sym typeface="Roboto"/>
              </a:rPr>
              <a:t> am an authenticated user</a:t>
            </a:r>
            <a:endParaRPr b="1" sz="1600">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1"/>
          <p:cNvSpPr/>
          <p:nvPr/>
        </p:nvSpPr>
        <p:spPr>
          <a:xfrm flipH="1">
            <a:off x="4492880" y="22064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1"/>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WHEN I </a:t>
            </a:r>
            <a:r>
              <a:rPr b="1" lang="en" sz="1600">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1"/>
          <p:cNvSpPr/>
          <p:nvPr/>
        </p:nvSpPr>
        <p:spPr>
          <a:xfrm flipH="1">
            <a:off x="4492880" y="34256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1"/>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THEN a </a:t>
            </a:r>
            <a:r>
              <a:rPr b="1" lang="en" sz="1600">
                <a:latin typeface="Roboto"/>
                <a:ea typeface="Roboto"/>
                <a:cs typeface="Roboto"/>
                <a:sym typeface="Roboto"/>
              </a:rPr>
              <a:t>chart is generated</a:t>
            </a:r>
            <a:endParaRPr b="1" sz="1600">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Issue?</a:t>
            </a:r>
            <a:endParaRPr/>
          </a:p>
        </p:txBody>
      </p:sp>
      <p:sp>
        <p:nvSpPr>
          <p:cNvPr id="968" name="Google Shape;968;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972" name="Shape 972"/>
        <p:cNvGrpSpPr/>
        <p:nvPr/>
      </p:nvGrpSpPr>
      <p:grpSpPr>
        <a:xfrm>
          <a:off x="0" y="0"/>
          <a:ext cx="0" cy="0"/>
          <a:chOff x="0" y="0"/>
          <a:chExt cx="0" cy="0"/>
        </a:xfrm>
      </p:grpSpPr>
      <p:sp>
        <p:nvSpPr>
          <p:cNvPr id="973" name="Google Shape;97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Issues</a:t>
            </a:r>
            <a:endParaRPr/>
          </a:p>
        </p:txBody>
      </p:sp>
      <p:sp>
        <p:nvSpPr>
          <p:cNvPr id="974" name="Google Shape;97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issues to track ideas, enhancements, tasks, or bugs for work on GitHub.</a:t>
            </a:r>
            <a:endParaRPr/>
          </a:p>
        </p:txBody>
      </p:sp>
      <p:sp>
        <p:nvSpPr>
          <p:cNvPr id="975" name="Google Shape;97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Issues</a:t>
            </a:r>
            <a:endParaRPr/>
          </a:p>
        </p:txBody>
      </p:sp>
      <p:sp>
        <p:nvSpPr>
          <p:cNvPr id="982" name="Google Shape;98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5"/>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User Stories</a:t>
            </a:r>
            <a:r>
              <a:rPr lang="en" sz="2100"/>
              <a:t> </a:t>
            </a:r>
            <a:endParaRPr sz="2100"/>
          </a:p>
          <a:p>
            <a:pPr indent="0" lvl="0" marL="0" rtl="0" algn="l">
              <a:spcBef>
                <a:spcPts val="800"/>
              </a:spcBef>
              <a:spcAft>
                <a:spcPts val="800"/>
              </a:spcAft>
              <a:buNone/>
            </a:pPr>
            <a:r>
              <a:rPr lang="en" sz="2000">
                <a:latin typeface="Roboto"/>
                <a:ea typeface="Roboto"/>
                <a:cs typeface="Roboto"/>
                <a:sym typeface="Roboto"/>
              </a:rPr>
              <a:t>User stories help provide context for a development </a:t>
            </a:r>
            <a:br>
              <a:rPr lang="en" sz="2000">
                <a:latin typeface="Roboto"/>
                <a:ea typeface="Roboto"/>
                <a:cs typeface="Roboto"/>
                <a:sym typeface="Roboto"/>
              </a:rPr>
            </a:br>
            <a:r>
              <a:rPr lang="en" sz="2000">
                <a:latin typeface="Roboto"/>
                <a:ea typeface="Roboto"/>
                <a:cs typeface="Roboto"/>
                <a:sym typeface="Roboto"/>
              </a:rPr>
              <a:t>team and their efforts moving forward</a:t>
            </a:r>
            <a:endParaRPr sz="2000">
              <a:latin typeface="Roboto"/>
              <a:ea typeface="Roboto"/>
              <a:cs typeface="Roboto"/>
              <a:sym typeface="Roboto"/>
            </a:endParaRPr>
          </a:p>
        </p:txBody>
      </p:sp>
      <p:sp>
        <p:nvSpPr>
          <p:cNvPr id="988" name="Google Shape;988;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9" name="Google Shape;989;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User Stories</a:t>
            </a:r>
            <a:endParaRPr>
              <a:latin typeface="Roboto Light"/>
              <a:ea typeface="Roboto Light"/>
              <a:cs typeface="Roboto Light"/>
              <a:sym typeface="Roboto Light"/>
            </a:endParaRPr>
          </a:p>
        </p:txBody>
      </p:sp>
      <p:sp>
        <p:nvSpPr>
          <p:cNvPr id="995" name="Google Shape;99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a markdown file or with a pen and piece of paper, create a user story for a mock persona using one of the following prompts: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7" name="Google Shape;997;p86"/>
          <p:cNvSpPr/>
          <p:nvPr/>
        </p:nvSpPr>
        <p:spPr>
          <a:xfrm>
            <a:off x="1352550" y="15312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web application that keeps track of a company’s payroll.</a:t>
            </a:r>
            <a:endParaRPr sz="1800">
              <a:latin typeface="Roboto"/>
              <a:ea typeface="Roboto"/>
              <a:cs typeface="Roboto"/>
              <a:sym typeface="Roboto"/>
            </a:endParaRPr>
          </a:p>
        </p:txBody>
      </p:sp>
      <p:grpSp>
        <p:nvGrpSpPr>
          <p:cNvPr id="998" name="Google Shape;998;p86"/>
          <p:cNvGrpSpPr/>
          <p:nvPr/>
        </p:nvGrpSpPr>
        <p:grpSpPr>
          <a:xfrm>
            <a:off x="457200" y="1531213"/>
            <a:ext cx="776889" cy="621300"/>
            <a:chOff x="457200" y="1378813"/>
            <a:chExt cx="776889" cy="621300"/>
          </a:xfrm>
        </p:grpSpPr>
        <p:sp>
          <p:nvSpPr>
            <p:cNvPr id="999" name="Google Shape;999;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00" name="Google Shape;1000;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1" name="Google Shape;1001;p86"/>
          <p:cNvGrpSpPr/>
          <p:nvPr/>
        </p:nvGrpSpPr>
        <p:grpSpPr>
          <a:xfrm>
            <a:off x="457200" y="2381125"/>
            <a:ext cx="776889" cy="621300"/>
            <a:chOff x="457200" y="1378813"/>
            <a:chExt cx="776889" cy="621300"/>
          </a:xfrm>
        </p:grpSpPr>
        <p:sp>
          <p:nvSpPr>
            <p:cNvPr id="1002" name="Google Shape;1002;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3" name="Google Shape;1003;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4" name="Google Shape;1004;p86"/>
          <p:cNvGrpSpPr/>
          <p:nvPr/>
        </p:nvGrpSpPr>
        <p:grpSpPr>
          <a:xfrm>
            <a:off x="457200" y="3226250"/>
            <a:ext cx="776889" cy="621300"/>
            <a:chOff x="457200" y="1378813"/>
            <a:chExt cx="776889" cy="621300"/>
          </a:xfrm>
        </p:grpSpPr>
        <p:sp>
          <p:nvSpPr>
            <p:cNvPr id="1005" name="Google Shape;1005;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06" name="Google Shape;1006;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07" name="Google Shape;1007;p86"/>
          <p:cNvSpPr/>
          <p:nvPr/>
        </p:nvSpPr>
        <p:spPr>
          <a:xfrm>
            <a:off x="1352550" y="23835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mobile application that finds nearby restaurants.</a:t>
            </a:r>
            <a:endParaRPr sz="1800">
              <a:latin typeface="Roboto"/>
              <a:ea typeface="Roboto"/>
              <a:cs typeface="Roboto"/>
              <a:sym typeface="Roboto"/>
            </a:endParaRPr>
          </a:p>
        </p:txBody>
      </p:sp>
      <p:sp>
        <p:nvSpPr>
          <p:cNvPr id="1008" name="Google Shape;1008;p86"/>
          <p:cNvSpPr/>
          <p:nvPr/>
        </p:nvSpPr>
        <p:spPr>
          <a:xfrm>
            <a:off x="1352550" y="32262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reminder app that keeps track of important tasks.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kanban?</a:t>
            </a:r>
            <a:endParaRPr/>
          </a:p>
        </p:txBody>
      </p:sp>
      <p:sp>
        <p:nvSpPr>
          <p:cNvPr id="1014" name="Google Shape;101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5" name="Google Shape;685;p6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8"/>
          <p:cNvSpPr/>
          <p:nvPr/>
        </p:nvSpPr>
        <p:spPr>
          <a:xfrm>
            <a:off x="67857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2" name="Google Shape;1022;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Kanban</a:t>
            </a:r>
            <a:endParaRPr/>
          </a:p>
        </p:txBody>
      </p:sp>
      <p:sp>
        <p:nvSpPr>
          <p:cNvPr id="1023" name="Google Shape;102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4" name="Google Shape;1024;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Kanban is a project management tool that visualizes work through cards representing User Stories or Issues.</a:t>
            </a:r>
            <a:endParaRPr/>
          </a:p>
          <a:p>
            <a:pPr indent="0" lvl="0" marL="0" rtl="0" algn="l">
              <a:spcBef>
                <a:spcPts val="0"/>
              </a:spcBef>
              <a:spcAft>
                <a:spcPts val="0"/>
              </a:spcAft>
              <a:buNone/>
            </a:pPr>
            <a:r>
              <a:t/>
            </a:r>
            <a:endParaRPr/>
          </a:p>
          <a:p>
            <a:pPr indent="0" lvl="0" marL="0" rtl="0" algn="l">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3000000" cy="3000000"/>
        </p:xfrm>
        <a:graphic>
          <a:graphicData uri="http://schemas.openxmlformats.org/drawingml/2006/table">
            <a:tbl>
              <a:tblPr>
                <a:noFill/>
                <a:tableStyleId>{27F2A526-7B44-4526-B290-DDAF0C564267}</a:tableStyleId>
              </a:tblPr>
              <a:tblGrid>
                <a:gridCol w="2770200"/>
                <a:gridCol w="2770200"/>
                <a:gridCol w="2770200"/>
              </a:tblGrid>
              <a:tr h="303925">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To Do</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In Progress</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Done</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r>
              <a:tr h="1785875">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26" name="Google Shape;1026;p88"/>
          <p:cNvSpPr/>
          <p:nvPr/>
        </p:nvSpPr>
        <p:spPr>
          <a:xfrm>
            <a:off x="465575" y="4333575"/>
            <a:ext cx="8349600" cy="4266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Projects</a:t>
            </a:r>
            <a:endParaRPr/>
          </a:p>
        </p:txBody>
      </p:sp>
      <p:sp>
        <p:nvSpPr>
          <p:cNvPr id="1050" name="Google Shape;1050;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a:t>
            </a:r>
            <a:r>
              <a:rPr lang="en" sz="3300"/>
              <a:t>GitHub Projects</a:t>
            </a:r>
            <a:endParaRPr sz="2100"/>
          </a:p>
          <a:p>
            <a:pPr indent="0" lvl="0" marL="0" rtl="0" algn="l">
              <a:spcBef>
                <a:spcPts val="800"/>
              </a:spcBef>
              <a:spcAft>
                <a:spcPts val="800"/>
              </a:spcAft>
              <a:buNone/>
            </a:pPr>
            <a:r>
              <a:rPr lang="en" sz="2000">
                <a:latin typeface="Roboto"/>
                <a:ea typeface="Roboto"/>
                <a:cs typeface="Roboto"/>
                <a:sym typeface="Roboto"/>
              </a:rPr>
              <a:t>Kanban boards help developers visualize work and </a:t>
            </a:r>
            <a:br>
              <a:rPr lang="en" sz="2000">
                <a:latin typeface="Roboto"/>
                <a:ea typeface="Roboto"/>
                <a:cs typeface="Roboto"/>
                <a:sym typeface="Roboto"/>
              </a:rPr>
            </a:br>
            <a:r>
              <a:rPr lang="en" sz="2000">
                <a:latin typeface="Roboto"/>
                <a:ea typeface="Roboto"/>
                <a:cs typeface="Roboto"/>
                <a:sym typeface="Roboto"/>
              </a:rPr>
              <a:t>keep track of the status of issues.</a:t>
            </a:r>
            <a:endParaRPr sz="2000">
              <a:latin typeface="Roboto"/>
              <a:ea typeface="Roboto"/>
              <a:cs typeface="Roboto"/>
              <a:sym typeface="Roboto"/>
            </a:endParaRPr>
          </a:p>
        </p:txBody>
      </p:sp>
      <p:sp>
        <p:nvSpPr>
          <p:cNvPr id="1056" name="Google Shape;105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7" name="Google Shape;1057;p9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65" name="Google Shape;1065;p91"/>
          <p:cNvSpPr txBox="1"/>
          <p:nvPr>
            <p:ph idx="2" type="subTitle"/>
          </p:nvPr>
        </p:nvSpPr>
        <p:spPr>
          <a:xfrm>
            <a:off x="-12300" y="142120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Navigate to github.com and create a repository. </a:t>
            </a:r>
            <a:endParaRPr sz="1300"/>
          </a:p>
        </p:txBody>
      </p:sp>
      <p:sp>
        <p:nvSpPr>
          <p:cNvPr id="1066" name="Google Shape;1066;p91"/>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new project for your repository. </a:t>
            </a:r>
            <a:endParaRPr sz="1300"/>
          </a:p>
        </p:txBody>
      </p:sp>
      <p:sp>
        <p:nvSpPr>
          <p:cNvPr id="1067" name="Google Shape;1067;p91"/>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card called “Create landing page” and move it from the “To do” column to “In progress”.</a:t>
            </a:r>
            <a:endParaRPr sz="1300"/>
          </a:p>
        </p:txBody>
      </p:sp>
      <p:sp>
        <p:nvSpPr>
          <p:cNvPr id="1068" name="Google Shape;1068;p91"/>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074" name="Google Shape;1074;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Stand-Up Meetings</a:t>
            </a:r>
            <a:endParaRPr/>
          </a:p>
        </p:txBody>
      </p:sp>
      <p:sp>
        <p:nvSpPr>
          <p:cNvPr id="1080" name="Google Shape;1080;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93"/>
          <p:cNvSpPr/>
          <p:nvPr/>
        </p:nvSpPr>
        <p:spPr>
          <a:xfrm>
            <a:off x="1352550" y="1371700"/>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93"/>
          <p:cNvSpPr/>
          <p:nvPr/>
        </p:nvSpPr>
        <p:spPr>
          <a:xfrm>
            <a:off x="1352550" y="196277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indent="0" lvl="0" marL="0" rtl="0" algn="l">
              <a:spcBef>
                <a:spcPts val="0"/>
              </a:spcBef>
              <a:spcAft>
                <a:spcPts val="0"/>
              </a:spcAft>
              <a:buNone/>
            </a:pPr>
            <a:r>
              <a:t/>
            </a:r>
            <a:endParaRPr/>
          </a:p>
        </p:txBody>
      </p:sp>
      <p:sp>
        <p:nvSpPr>
          <p:cNvPr id="1099" name="Google Shape;1099;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0" name="Google Shape;1100;p94"/>
          <p:cNvGraphicFramePr/>
          <p:nvPr/>
        </p:nvGraphicFramePr>
        <p:xfrm>
          <a:off x="452125" y="1026100"/>
          <a:ext cx="3000000" cy="3000000"/>
        </p:xfrm>
        <a:graphic>
          <a:graphicData uri="http://schemas.openxmlformats.org/drawingml/2006/table">
            <a:tbl>
              <a:tblPr>
                <a:noFill/>
                <a:tableStyleId>{27F2A526-7B44-4526-B290-DDAF0C564267}</a:tableStyleId>
              </a:tblPr>
              <a:tblGrid>
                <a:gridCol w="2553450"/>
                <a:gridCol w="5686300"/>
              </a:tblGrid>
              <a:tr h="1235700">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908375">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a:t>
                      </a:r>
                      <a:r>
                        <a:rPr lang="en" sz="1500">
                          <a:solidFill>
                            <a:schemeClr val="dk1"/>
                          </a:solidFill>
                          <a:latin typeface="Roboto"/>
                          <a:ea typeface="Roboto"/>
                          <a:cs typeface="Roboto"/>
                          <a:sym typeface="Roboto"/>
                        </a:rPr>
                        <a:t> development.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59000">
                <a:tc>
                  <a:txBody>
                    <a:bodyPr/>
                    <a:lstStyle/>
                    <a:p>
                      <a:pPr indent="0" lvl="0" marL="0" rtl="0" algn="r">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209550" lvl="0" marL="3429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Professional</a:t>
            </a:r>
            <a:endParaRPr/>
          </a:p>
        </p:txBody>
      </p:sp>
      <p:sp>
        <p:nvSpPr>
          <p:cNvPr id="1107" name="Google Shape;110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Projects are portfolio pieces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cap="flat" cmpd="sng" w="9525">
            <a:solidFill>
              <a:schemeClr val="dk2"/>
            </a:solidFill>
            <a:prstDash val="solid"/>
            <a:round/>
            <a:headEnd len="med" w="med" type="none"/>
            <a:tailEnd len="med" w="med" type="none"/>
          </a:ln>
        </p:spPr>
      </p:cxnSp>
      <p:sp>
        <p:nvSpPr>
          <p:cNvPr id="1109" name="Google Shape;1109;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a:t>
            </a:r>
            <a:r>
              <a:rPr lang="en">
                <a:solidFill>
                  <a:schemeClr val="dk1"/>
                </a:solidFill>
              </a:rPr>
              <a:t> Requirements</a:t>
            </a:r>
            <a:endParaRPr/>
          </a:p>
        </p:txBody>
      </p:sp>
      <p:sp>
        <p:nvSpPr>
          <p:cNvPr id="1115" name="Google Shape;1115;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16" name="Google Shape;1116;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7" name="Google Shape;1117;p96"/>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be d</a:t>
            </a:r>
            <a:r>
              <a:rPr lang="en">
                <a:solidFill>
                  <a:schemeClr val="dk1"/>
                </a:solidFill>
              </a:rPr>
              <a:t>eployed to GitHub Pages</a:t>
            </a:r>
            <a:endParaRPr/>
          </a:p>
        </p:txBody>
      </p:sp>
      <p:sp>
        <p:nvSpPr>
          <p:cNvPr id="1118" name="Google Shape;1118;p96"/>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indent="0" lvl="0" marL="0" rtl="0" algn="l">
              <a:spcBef>
                <a:spcPts val="0"/>
              </a:spcBef>
              <a:spcAft>
                <a:spcPts val="0"/>
              </a:spcAft>
              <a:buNone/>
            </a:pPr>
            <a:r>
              <a:t/>
            </a:r>
            <a:endParaRPr/>
          </a:p>
        </p:txBody>
      </p:sp>
      <p:sp>
        <p:nvSpPr>
          <p:cNvPr id="1119" name="Google Shape;1119;p96"/>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a:t>
            </a:r>
            <a:r>
              <a:rPr lang="en">
                <a:solidFill>
                  <a:schemeClr val="dk1"/>
                </a:solidFill>
              </a:rPr>
              <a:t> NOT use alerts, confirms, or prompts (look into </a:t>
            </a:r>
            <a:r>
              <a:rPr i="1" lang="en">
                <a:solidFill>
                  <a:schemeClr val="dk1"/>
                </a:solidFill>
              </a:rPr>
              <a:t>modals</a:t>
            </a:r>
            <a:r>
              <a:rPr lang="en">
                <a:solidFill>
                  <a:schemeClr val="dk1"/>
                </a:solidFill>
              </a:rPr>
              <a:t>). </a:t>
            </a:r>
            <a:endParaRPr/>
          </a:p>
        </p:txBody>
      </p:sp>
      <p:sp>
        <p:nvSpPr>
          <p:cNvPr id="1121" name="Google Shape;1121;p96"/>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have</a:t>
            </a:r>
            <a:r>
              <a:rPr lang="en">
                <a:solidFill>
                  <a:schemeClr val="dk1"/>
                </a:solidFill>
              </a:rPr>
              <a:t> </a:t>
            </a:r>
            <a:r>
              <a:rPr lang="en">
                <a:solidFill>
                  <a:schemeClr val="dk1"/>
                </a:solidFill>
              </a:rPr>
              <a:t>a polished UI</a:t>
            </a:r>
            <a:endParaRPr/>
          </a:p>
        </p:txBody>
      </p:sp>
      <p:sp>
        <p:nvSpPr>
          <p:cNvPr id="1123" name="Google Shape;1123;p96"/>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 CSS framework </a:t>
            </a:r>
            <a:r>
              <a:rPr i="1" lang="en">
                <a:solidFill>
                  <a:schemeClr val="dk1"/>
                </a:solidFill>
              </a:rPr>
              <a:t>other than</a:t>
            </a:r>
            <a:r>
              <a:rPr lang="en">
                <a:solidFill>
                  <a:schemeClr val="dk1"/>
                </a:solidFill>
              </a:rPr>
              <a:t> Bootstrap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30" name="Google Shape;1130;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1" name="Google Shape;691;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indent="0" lvl="0" marL="0" rtl="0" algn="l">
              <a:spcBef>
                <a:spcPts val="0"/>
              </a:spcBef>
              <a:spcAft>
                <a:spcPts val="0"/>
              </a:spcAft>
              <a:buNone/>
            </a:pPr>
            <a:r>
              <a:t/>
            </a:r>
            <a:endParaRPr/>
          </a:p>
        </p:txBody>
      </p:sp>
      <p:sp>
        <p:nvSpPr>
          <p:cNvPr id="1136" name="Google Shape;1136;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indent="0" lvl="0" marL="0" rtl="0" algn="l">
              <a:spcBef>
                <a:spcPts val="0"/>
              </a:spcBef>
              <a:spcAft>
                <a:spcPts val="0"/>
              </a:spcAft>
              <a:buNone/>
            </a:pPr>
            <a:r>
              <a:t/>
            </a:r>
            <a:endParaRPr/>
          </a:p>
        </p:txBody>
      </p:sp>
      <p:graphicFrame>
        <p:nvGraphicFramePr>
          <p:cNvPr id="1137" name="Google Shape;1137;p98"/>
          <p:cNvGraphicFramePr/>
          <p:nvPr/>
        </p:nvGraphicFramePr>
        <p:xfrm>
          <a:off x="491475" y="1106850"/>
          <a:ext cx="3000000" cy="3000000"/>
        </p:xfrm>
        <a:graphic>
          <a:graphicData uri="http://schemas.openxmlformats.org/drawingml/2006/table">
            <a:tbl>
              <a:tblPr>
                <a:noFill/>
                <a:tableStyleId>{27F2A526-7B44-4526-B290-DDAF0C564267}</a:tableStyleId>
              </a:tblPr>
              <a:tblGrid>
                <a:gridCol w="1877150"/>
                <a:gridCol w="6134750"/>
              </a:tblGrid>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57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08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46345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43" name="Google Shape;1143;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indent="0" lvl="0" marL="0" rtl="0" algn="l">
              <a:spcBef>
                <a:spcPts val="0"/>
              </a:spcBef>
              <a:spcAft>
                <a:spcPts val="0"/>
              </a:spcAft>
              <a:buNone/>
            </a:pPr>
            <a:r>
              <a:t/>
            </a:r>
            <a:endParaRPr/>
          </a:p>
        </p:txBody>
      </p:sp>
      <p:sp>
        <p:nvSpPr>
          <p:cNvPr id="1149" name="Google Shape;1149;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100"/>
          <p:cNvSpPr/>
          <p:nvPr/>
        </p:nvSpPr>
        <p:spPr>
          <a:xfrm>
            <a:off x="1075033" y="1173250"/>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6" name="Google Shape;1156;p100"/>
          <p:cNvSpPr/>
          <p:nvPr/>
        </p:nvSpPr>
        <p:spPr>
          <a:xfrm flipH="1" rot="10800000">
            <a:off x="396349" y="142248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7" name="Google Shape;1157;p100"/>
          <p:cNvSpPr/>
          <p:nvPr/>
        </p:nvSpPr>
        <p:spPr>
          <a:xfrm>
            <a:off x="396349" y="1723618"/>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8" name="Google Shape;1158;p100"/>
          <p:cNvSpPr/>
          <p:nvPr/>
        </p:nvSpPr>
        <p:spPr>
          <a:xfrm flipH="1" rot="10800000">
            <a:off x="396349" y="1930049"/>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9" name="Google Shape;1159;p100"/>
          <p:cNvSpPr/>
          <p:nvPr/>
        </p:nvSpPr>
        <p:spPr>
          <a:xfrm>
            <a:off x="396349" y="225412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0" name="Google Shape;1160;p100"/>
          <p:cNvSpPr/>
          <p:nvPr/>
        </p:nvSpPr>
        <p:spPr>
          <a:xfrm flipH="1" rot="10800000">
            <a:off x="396349" y="246055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1" name="Google Shape;1161;p100"/>
          <p:cNvSpPr/>
          <p:nvPr/>
        </p:nvSpPr>
        <p:spPr>
          <a:xfrm>
            <a:off x="396349" y="2760789"/>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2" name="Google Shape;1162;p100"/>
          <p:cNvSpPr/>
          <p:nvPr/>
        </p:nvSpPr>
        <p:spPr>
          <a:xfrm flipH="1" rot="10800000">
            <a:off x="396349" y="2967221"/>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3" name="Google Shape;1163;p100"/>
          <p:cNvSpPr/>
          <p:nvPr/>
        </p:nvSpPr>
        <p:spPr>
          <a:xfrm>
            <a:off x="396349" y="3267453"/>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4" name="Google Shape;1164;p100"/>
          <p:cNvSpPr/>
          <p:nvPr/>
        </p:nvSpPr>
        <p:spPr>
          <a:xfrm flipH="1" rot="10800000">
            <a:off x="396349" y="3473885"/>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5" name="Google Shape;1165;p100"/>
          <p:cNvSpPr/>
          <p:nvPr/>
        </p:nvSpPr>
        <p:spPr>
          <a:xfrm>
            <a:off x="1064149" y="3745282"/>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8" name="Google Shape;1168;p100"/>
          <p:cNvSpPr/>
          <p:nvPr/>
        </p:nvSpPr>
        <p:spPr>
          <a:xfrm flipH="1" rot="10800000">
            <a:off x="395825" y="3993918"/>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9" name="Google Shape;1169;p100"/>
          <p:cNvSpPr/>
          <p:nvPr/>
        </p:nvSpPr>
        <p:spPr>
          <a:xfrm>
            <a:off x="395825" y="4294151"/>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70" name="Google Shape;1170;p100"/>
          <p:cNvSpPr/>
          <p:nvPr/>
        </p:nvSpPr>
        <p:spPr>
          <a:xfrm flipH="1" rot="10800000">
            <a:off x="395825" y="4500582"/>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71" name="Google Shape;1171;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indent="0" lvl="0" marL="0" rtl="0" algn="l">
              <a:spcBef>
                <a:spcPts val="0"/>
              </a:spcBef>
              <a:spcAft>
                <a:spcPts val="0"/>
              </a:spcAft>
              <a:buNone/>
            </a:pPr>
            <a:r>
              <a:t/>
            </a:r>
            <a:endParaRPr/>
          </a:p>
        </p:txBody>
      </p:sp>
      <p:sp>
        <p:nvSpPr>
          <p:cNvPr id="1177" name="Google Shape;1177;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indent="0" lvl="0" marL="0" rtl="0" algn="l">
              <a:spcBef>
                <a:spcPts val="0"/>
              </a:spcBef>
              <a:spcAft>
                <a:spcPts val="0"/>
              </a:spcAft>
              <a:buNone/>
            </a:pPr>
            <a:r>
              <a:t/>
            </a:r>
            <a:endParaRPr/>
          </a:p>
        </p:txBody>
      </p:sp>
      <p:sp>
        <p:nvSpPr>
          <p:cNvPr id="1178" name="Google Shape;1178;p10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101"/>
          <p:cNvSpPr txBox="1"/>
          <p:nvPr>
            <p:ph idx="2" type="subTitle"/>
          </p:nvPr>
        </p:nvSpPr>
        <p:spPr>
          <a:xfrm>
            <a:off x="-755" y="1319425"/>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p:nvPr>
            <p:ph idx="3" type="subTitle"/>
          </p:nvPr>
        </p:nvSpPr>
        <p:spPr>
          <a:xfrm>
            <a:off x="-12183" y="200495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p:nvPr>
            <p:ph idx="4" type="subTitle"/>
          </p:nvPr>
        </p:nvSpPr>
        <p:spPr>
          <a:xfrm>
            <a:off x="-685" y="26952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R</a:t>
            </a:r>
            <a:r>
              <a:rPr lang="en" sz="1600">
                <a:solidFill>
                  <a:schemeClr val="dk1"/>
                </a:solidFill>
              </a:rPr>
              <a:t>eturn</a:t>
            </a:r>
            <a:r>
              <a:rPr lang="en" sz="1600">
                <a:solidFill>
                  <a:schemeClr val="dk1"/>
                </a:solidFill>
              </a:rPr>
              <a:t> a JSON response</a:t>
            </a:r>
            <a:endParaRPr/>
          </a:p>
        </p:txBody>
      </p:sp>
      <p:sp>
        <p:nvSpPr>
          <p:cNvPr id="1182" name="Google Shape;1182;p101"/>
          <p:cNvSpPr txBox="1"/>
          <p:nvPr>
            <p:ph idx="5" type="subTitle"/>
          </p:nvPr>
        </p:nvSpPr>
        <p:spPr>
          <a:xfrm>
            <a:off x="-12300" y="33855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Are well-documented</a:t>
            </a:r>
            <a:endParaRPr/>
          </a:p>
        </p:txBody>
      </p:sp>
      <p:sp>
        <p:nvSpPr>
          <p:cNvPr id="1183" name="Google Shape;1183;p101"/>
          <p:cNvSpPr txBox="1"/>
          <p:nvPr>
            <p:ph idx="6" type="subTitle"/>
          </p:nvPr>
        </p:nvSpPr>
        <p:spPr>
          <a:xfrm>
            <a:off x="-779" y="407830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indent="0" lvl="0" marL="0" rtl="0" algn="l">
              <a:spcBef>
                <a:spcPts val="0"/>
              </a:spcBef>
              <a:spcAft>
                <a:spcPts val="0"/>
              </a:spcAft>
              <a:buNone/>
            </a:pPr>
            <a:r>
              <a:t/>
            </a:r>
            <a:endParaRPr/>
          </a:p>
        </p:txBody>
      </p:sp>
      <p:sp>
        <p:nvSpPr>
          <p:cNvPr id="1189" name="Google Shape;1189;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Create a one page proposal that contains the following: </a:t>
            </a:r>
            <a:endParaRPr/>
          </a:p>
        </p:txBody>
      </p:sp>
      <p:sp>
        <p:nvSpPr>
          <p:cNvPr id="1190" name="Google Shape;1190;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102"/>
          <p:cNvSpPr/>
          <p:nvPr/>
        </p:nvSpPr>
        <p:spPr>
          <a:xfrm>
            <a:off x="1181875" y="1173250"/>
            <a:ext cx="75552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7" name="Google Shape;1197;p102"/>
          <p:cNvSpPr/>
          <p:nvPr/>
        </p:nvSpPr>
        <p:spPr>
          <a:xfrm flipH="1" rot="10800000">
            <a:off x="396433" y="1462401"/>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98" name="Google Shape;1198;p102"/>
          <p:cNvSpPr/>
          <p:nvPr/>
        </p:nvSpPr>
        <p:spPr>
          <a:xfrm>
            <a:off x="396433" y="1811775"/>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9" name="Google Shape;1199;p102"/>
          <p:cNvSpPr/>
          <p:nvPr/>
        </p:nvSpPr>
        <p:spPr>
          <a:xfrm flipH="1" rot="10800000">
            <a:off x="396433" y="2051265"/>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0" name="Google Shape;1200;p102"/>
          <p:cNvSpPr/>
          <p:nvPr/>
        </p:nvSpPr>
        <p:spPr>
          <a:xfrm>
            <a:off x="396433" y="2427259"/>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1" name="Google Shape;1201;p102"/>
          <p:cNvSpPr/>
          <p:nvPr/>
        </p:nvSpPr>
        <p:spPr>
          <a:xfrm flipH="1" rot="10800000">
            <a:off x="396433" y="2666749"/>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2" name="Google Shape;1202;p102"/>
          <p:cNvSpPr/>
          <p:nvPr/>
        </p:nvSpPr>
        <p:spPr>
          <a:xfrm>
            <a:off x="396433" y="301508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3" name="Google Shape;1203;p102"/>
          <p:cNvSpPr/>
          <p:nvPr/>
        </p:nvSpPr>
        <p:spPr>
          <a:xfrm flipH="1" rot="10800000">
            <a:off x="396433" y="3254570"/>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4" name="Google Shape;1204;p102"/>
          <p:cNvSpPr/>
          <p:nvPr/>
        </p:nvSpPr>
        <p:spPr>
          <a:xfrm>
            <a:off x="396433" y="3602902"/>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102"/>
          <p:cNvSpPr/>
          <p:nvPr/>
        </p:nvSpPr>
        <p:spPr>
          <a:xfrm flipH="1" rot="10800000">
            <a:off x="396433" y="3842392"/>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6" name="Google Shape;1206;p102"/>
          <p:cNvSpPr/>
          <p:nvPr/>
        </p:nvSpPr>
        <p:spPr>
          <a:xfrm>
            <a:off x="1171200" y="4157252"/>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Rough breakdown of </a:t>
            </a:r>
            <a:r>
              <a:rPr lang="en" sz="1600">
                <a:solidFill>
                  <a:schemeClr val="dk1"/>
                </a:solidFill>
                <a:latin typeface="Roboto"/>
                <a:ea typeface="Roboto"/>
                <a:cs typeface="Roboto"/>
                <a:sym typeface="Roboto"/>
              </a:rPr>
              <a:t>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102"/>
          <p:cNvSpPr/>
          <p:nvPr/>
        </p:nvSpPr>
        <p:spPr>
          <a:xfrm flipH="1" rot="10800000">
            <a:off x="395825" y="4445723"/>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Management</a:t>
            </a:r>
            <a:endParaRPr/>
          </a:p>
        </p:txBody>
      </p:sp>
      <p:sp>
        <p:nvSpPr>
          <p:cNvPr id="697" name="Google Shape;69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wikipedia.org</a:t>
            </a:r>
            <a:endParaRPr/>
          </a:p>
        </p:txBody>
      </p:sp>
      <p:sp>
        <p:nvSpPr>
          <p:cNvPr id="698" name="Google Shape;698;p63"/>
          <p:cNvSpPr txBox="1"/>
          <p:nvPr>
            <p:ph idx="1" type="subTitle"/>
          </p:nvPr>
        </p:nvSpPr>
        <p:spPr>
          <a:xfrm>
            <a:off x="0" y="675975"/>
            <a:ext cx="56727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definition of </a:t>
            </a:r>
            <a:r>
              <a:rPr i="1" lang="en"/>
              <a:t>agile</a:t>
            </a:r>
            <a:r>
              <a:rPr lang="en"/>
              <a:t>?</a:t>
            </a:r>
            <a:endParaRPr/>
          </a:p>
        </p:txBody>
      </p:sp>
      <p:sp>
        <p:nvSpPr>
          <p:cNvPr id="705" name="Google Shape;705;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22" name="Google Shape;722;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agile software development?</a:t>
            </a:r>
            <a:endParaRPr/>
          </a:p>
        </p:txBody>
      </p:sp>
      <p:sp>
        <p:nvSpPr>
          <p:cNvPr id="729" name="Google Shape;729;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p>
        </p:txBody>
      </p:sp>
      <p:sp>
        <p:nvSpPr>
          <p:cNvPr id="735" name="Google Shape;73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6" name="Google Shape;73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indent="0" lvl="0" marL="0" rtl="0" algn="l">
              <a:spcBef>
                <a:spcPts val="0"/>
              </a:spcBef>
              <a:spcAft>
                <a:spcPts val="0"/>
              </a:spcAft>
              <a:buNone/>
            </a:pPr>
            <a:r>
              <a:t/>
            </a: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